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3" r:id="rId1"/>
  </p:sldMasterIdLst>
  <p:sldIdLst>
    <p:sldId id="256" r:id="rId2"/>
    <p:sldId id="258" r:id="rId3"/>
    <p:sldId id="262" r:id="rId4"/>
    <p:sldId id="263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7FC4A2-1EF3-4626-8207-CC4457656982}" v="149" dt="2023-01-29T03:41:14.950"/>
    <p1510:client id="{3C682618-001F-4033-AFBD-CA158F65872A}" v="656" dt="2023-01-29T04:48:06.394"/>
    <p1510:client id="{4C3363BB-5F73-484E-9C95-290503B0117A}" v="180" dt="2023-01-29T03:30:15.777"/>
    <p1510:client id="{61E9B0D2-862C-4EF9-BBF3-786B34873BDE}" v="1740" dt="2023-01-28T15:22:21.439"/>
    <p1510:client id="{6C386180-0D97-4042-A296-1439877ABAA0}" v="771" dt="2023-01-29T03:17:55.063"/>
    <p1510:client id="{740B1164-969D-4872-AA3B-E2AA13340FF8}" v="1" dt="2023-01-29T12:00:23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ksshay Kumandan" userId="5e3bb2722fceb2a8" providerId="Windows Live" clId="Web-{740B1164-969D-4872-AA3B-E2AA13340FF8}"/>
    <pc:docChg chg="modSld sldOrd">
      <pc:chgData name="Aaksshay Kumandan" userId="5e3bb2722fceb2a8" providerId="Windows Live" clId="Web-{740B1164-969D-4872-AA3B-E2AA13340FF8}" dt="2023-01-29T12:00:23.811" v="5"/>
      <pc:docMkLst>
        <pc:docMk/>
      </pc:docMkLst>
      <pc:sldChg chg="ord">
        <pc:chgData name="Aaksshay Kumandan" userId="5e3bb2722fceb2a8" providerId="Windows Live" clId="Web-{740B1164-969D-4872-AA3B-E2AA13340FF8}" dt="2023-01-29T12:00:23.811" v="5"/>
        <pc:sldMkLst>
          <pc:docMk/>
          <pc:sldMk cId="1077972254" sldId="258"/>
        </pc:sldMkLst>
      </pc:sldChg>
      <pc:sldChg chg="addSp delSp modSp mod setBg setClrOvrMap">
        <pc:chgData name="Aaksshay Kumandan" userId="5e3bb2722fceb2a8" providerId="Windows Live" clId="Web-{740B1164-969D-4872-AA3B-E2AA13340FF8}" dt="2023-01-29T12:00:13.576" v="4"/>
        <pc:sldMkLst>
          <pc:docMk/>
          <pc:sldMk cId="3947504949" sldId="266"/>
        </pc:sldMkLst>
        <pc:spChg chg="add del">
          <ac:chgData name="Aaksshay Kumandan" userId="5e3bb2722fceb2a8" providerId="Windows Live" clId="Web-{740B1164-969D-4872-AA3B-E2AA13340FF8}" dt="2023-01-29T12:00:06.904" v="1"/>
          <ac:spMkLst>
            <pc:docMk/>
            <pc:sldMk cId="3947504949" sldId="266"/>
            <ac:spMk id="16" creationId="{DADC4F84-175A-4AB1-916C-1E5796E1E0D3}"/>
          </ac:spMkLst>
        </pc:spChg>
        <pc:spChg chg="add del">
          <ac:chgData name="Aaksshay Kumandan" userId="5e3bb2722fceb2a8" providerId="Windows Live" clId="Web-{740B1164-969D-4872-AA3B-E2AA13340FF8}" dt="2023-01-29T12:00:13.514" v="3"/>
          <ac:spMkLst>
            <pc:docMk/>
            <pc:sldMk cId="3947504949" sldId="266"/>
            <ac:spMk id="18" creationId="{F13A95FF-1A75-49AA-86AE-EED61BD0E408}"/>
          </ac:spMkLst>
        </pc:spChg>
        <pc:spChg chg="add">
          <ac:chgData name="Aaksshay Kumandan" userId="5e3bb2722fceb2a8" providerId="Windows Live" clId="Web-{740B1164-969D-4872-AA3B-E2AA13340FF8}" dt="2023-01-29T12:00:13.576" v="4"/>
          <ac:spMkLst>
            <pc:docMk/>
            <pc:sldMk cId="3947504949" sldId="266"/>
            <ac:spMk id="20" creationId="{9169EA61-C175-4B7E-807B-58199DEA7FB3}"/>
          </ac:spMkLst>
        </pc:spChg>
        <pc:spChg chg="add">
          <ac:chgData name="Aaksshay Kumandan" userId="5e3bb2722fceb2a8" providerId="Windows Live" clId="Web-{740B1164-969D-4872-AA3B-E2AA13340FF8}" dt="2023-01-29T12:00:13.576" v="4"/>
          <ac:spMkLst>
            <pc:docMk/>
            <pc:sldMk cId="3947504949" sldId="266"/>
            <ac:spMk id="21" creationId="{B5DC95B7-2A72-483B-BA19-2BE751205541}"/>
          </ac:spMkLst>
        </pc:spChg>
        <pc:spChg chg="add">
          <ac:chgData name="Aaksshay Kumandan" userId="5e3bb2722fceb2a8" providerId="Windows Live" clId="Web-{740B1164-969D-4872-AA3B-E2AA13340FF8}" dt="2023-01-29T12:00:13.576" v="4"/>
          <ac:spMkLst>
            <pc:docMk/>
            <pc:sldMk cId="3947504949" sldId="266"/>
            <ac:spMk id="22" creationId="{1C822AFE-7E96-4A51-9E55-FCAEACD21357}"/>
          </ac:spMkLst>
        </pc:spChg>
        <pc:graphicFrameChg chg="mod modGraphic">
          <ac:chgData name="Aaksshay Kumandan" userId="5e3bb2722fceb2a8" providerId="Windows Live" clId="Web-{740B1164-969D-4872-AA3B-E2AA13340FF8}" dt="2023-01-29T12:00:13.576" v="4"/>
          <ac:graphicFrameMkLst>
            <pc:docMk/>
            <pc:sldMk cId="3947504949" sldId="266"/>
            <ac:graphicFrameMk id="11" creationId="{FBB2AF71-A4E8-FD6E-4123-1806506B721B}"/>
          </ac:graphicFrameMkLst>
        </pc:graphicFrameChg>
        <pc:picChg chg="mod">
          <ac:chgData name="Aaksshay Kumandan" userId="5e3bb2722fceb2a8" providerId="Windows Live" clId="Web-{740B1164-969D-4872-AA3B-E2AA13340FF8}" dt="2023-01-29T12:00:13.576" v="4"/>
          <ac:picMkLst>
            <pc:docMk/>
            <pc:sldMk cId="3947504949" sldId="266"/>
            <ac:picMk id="4" creationId="{5EA5E209-8050-8829-CABB-9EEAFD38051E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259548-67D6-4764-AF6F-6B425215F718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899C668-2204-4731-881D-B4F8D1072665}">
      <dgm:prSet/>
      <dgm:spPr/>
      <dgm:t>
        <a:bodyPr/>
        <a:lstStyle/>
        <a:p>
          <a:r>
            <a:rPr lang="en-US" b="1" i="1"/>
            <a:t>T</a:t>
          </a:r>
          <a:r>
            <a:rPr lang="en-US" b="1" i="1">
              <a:latin typeface="Times New Roman"/>
              <a:cs typeface="Times New Roman"/>
            </a:rPr>
            <a:t>he early 2000s also saw the beginnings  of  commercial applications of nanotechnology , although  these    were limited  to bulk applications of nanomaterials.</a:t>
          </a:r>
        </a:p>
      </dgm:t>
    </dgm:pt>
    <dgm:pt modelId="{2D5DAAF5-85AA-4AFE-A052-BB58E20E0B82}" type="parTrans" cxnId="{DD4FEB0A-6FF8-4495-9014-B4409A5DDD91}">
      <dgm:prSet/>
      <dgm:spPr/>
      <dgm:t>
        <a:bodyPr/>
        <a:lstStyle/>
        <a:p>
          <a:endParaRPr lang="en-US"/>
        </a:p>
      </dgm:t>
    </dgm:pt>
    <dgm:pt modelId="{96D5756C-C9CD-46FB-8342-B51AF7726DA5}" type="sibTrans" cxnId="{DD4FEB0A-6FF8-4495-9014-B4409A5DDD91}">
      <dgm:prSet/>
      <dgm:spPr/>
      <dgm:t>
        <a:bodyPr/>
        <a:lstStyle/>
        <a:p>
          <a:endParaRPr lang="en-US"/>
        </a:p>
      </dgm:t>
    </dgm:pt>
    <dgm:pt modelId="{4849E3B9-1D00-4EBA-9670-FF4CE9D5779A}">
      <dgm:prSet/>
      <dgm:spPr/>
      <dgm:t>
        <a:bodyPr/>
        <a:lstStyle/>
        <a:p>
          <a:pPr rtl="0"/>
          <a:r>
            <a:rPr lang="en-US" b="1" i="1">
              <a:latin typeface="Times New Roman"/>
              <a:cs typeface="Times New Roman"/>
            </a:rPr>
            <a:t>Silver  nano platform for using sliver-nanoparticles as an antibacterial agent .</a:t>
          </a:r>
        </a:p>
      </dgm:t>
    </dgm:pt>
    <dgm:pt modelId="{6758AE63-B1A8-4206-8803-F03D400AA269}" type="parTrans" cxnId="{7BC6E977-A398-4197-A6A4-CFE5498E4F94}">
      <dgm:prSet/>
      <dgm:spPr/>
      <dgm:t>
        <a:bodyPr/>
        <a:lstStyle/>
        <a:p>
          <a:endParaRPr lang="en-US"/>
        </a:p>
      </dgm:t>
    </dgm:pt>
    <dgm:pt modelId="{8DBA91CD-F728-4546-997D-1FE951E5EAE6}" type="sibTrans" cxnId="{7BC6E977-A398-4197-A6A4-CFE5498E4F94}">
      <dgm:prSet/>
      <dgm:spPr/>
      <dgm:t>
        <a:bodyPr/>
        <a:lstStyle/>
        <a:p>
          <a:endParaRPr lang="en-US"/>
        </a:p>
      </dgm:t>
    </dgm:pt>
    <dgm:pt modelId="{1F90A6A2-B3BA-4D1F-8141-A1FC4066FD32}">
      <dgm:prSet phldr="0"/>
      <dgm:spPr/>
      <dgm:t>
        <a:bodyPr/>
        <a:lstStyle/>
        <a:p>
          <a:pPr rtl="0"/>
          <a:r>
            <a:rPr lang="en-US" b="1" i="1">
              <a:latin typeface="Times New Roman"/>
              <a:cs typeface="Times New Roman"/>
            </a:rPr>
            <a:t>Nanoparticle - based transparent sunscreens ,and  carbon nanotubes for stain - resistant textiles.</a:t>
          </a:r>
        </a:p>
      </dgm:t>
    </dgm:pt>
    <dgm:pt modelId="{00F71B8C-17AF-4720-9289-60D6A312EDBB}" type="parTrans" cxnId="{C0261BF9-C19B-4603-BABC-2E2CA0DF1EEF}">
      <dgm:prSet/>
      <dgm:spPr/>
    </dgm:pt>
    <dgm:pt modelId="{3498A9F2-6C8F-4912-A831-A3F33ABC187F}" type="sibTrans" cxnId="{C0261BF9-C19B-4603-BABC-2E2CA0DF1EEF}">
      <dgm:prSet/>
      <dgm:spPr/>
    </dgm:pt>
    <dgm:pt modelId="{DEBAC005-B312-4E47-AE1F-DD9979160DE1}" type="pres">
      <dgm:prSet presAssocID="{57259548-67D6-4764-AF6F-6B425215F718}" presName="vert0" presStyleCnt="0">
        <dgm:presLayoutVars>
          <dgm:dir/>
          <dgm:animOne val="branch"/>
          <dgm:animLvl val="lvl"/>
        </dgm:presLayoutVars>
      </dgm:prSet>
      <dgm:spPr/>
    </dgm:pt>
    <dgm:pt modelId="{52DFE62F-6333-4A7B-8FE1-1A66B1A5D77C}" type="pres">
      <dgm:prSet presAssocID="{C899C668-2204-4731-881D-B4F8D1072665}" presName="thickLine" presStyleLbl="alignNode1" presStyleIdx="0" presStyleCnt="3"/>
      <dgm:spPr/>
    </dgm:pt>
    <dgm:pt modelId="{5AFCA424-65E1-482E-8B67-0BBF146260DB}" type="pres">
      <dgm:prSet presAssocID="{C899C668-2204-4731-881D-B4F8D1072665}" presName="horz1" presStyleCnt="0"/>
      <dgm:spPr/>
    </dgm:pt>
    <dgm:pt modelId="{48376341-91B7-4490-BAAC-D57881D28868}" type="pres">
      <dgm:prSet presAssocID="{C899C668-2204-4731-881D-B4F8D1072665}" presName="tx1" presStyleLbl="revTx" presStyleIdx="0" presStyleCnt="3"/>
      <dgm:spPr/>
    </dgm:pt>
    <dgm:pt modelId="{9ED1FA26-D2F6-4D4E-964F-6810141F6260}" type="pres">
      <dgm:prSet presAssocID="{C899C668-2204-4731-881D-B4F8D1072665}" presName="vert1" presStyleCnt="0"/>
      <dgm:spPr/>
    </dgm:pt>
    <dgm:pt modelId="{D552555B-79B6-427B-96A6-2E01765DD15D}" type="pres">
      <dgm:prSet presAssocID="{4849E3B9-1D00-4EBA-9670-FF4CE9D5779A}" presName="thickLine" presStyleLbl="alignNode1" presStyleIdx="1" presStyleCnt="3"/>
      <dgm:spPr/>
    </dgm:pt>
    <dgm:pt modelId="{35945915-E9F2-4DED-826E-E8D76C2FDDD3}" type="pres">
      <dgm:prSet presAssocID="{4849E3B9-1D00-4EBA-9670-FF4CE9D5779A}" presName="horz1" presStyleCnt="0"/>
      <dgm:spPr/>
    </dgm:pt>
    <dgm:pt modelId="{4D3FD9FB-D135-476A-A246-DF2F9EED2291}" type="pres">
      <dgm:prSet presAssocID="{4849E3B9-1D00-4EBA-9670-FF4CE9D5779A}" presName="tx1" presStyleLbl="revTx" presStyleIdx="1" presStyleCnt="3"/>
      <dgm:spPr/>
    </dgm:pt>
    <dgm:pt modelId="{23AC6D46-A8D4-4B1F-8AF1-F01FCBB40DBF}" type="pres">
      <dgm:prSet presAssocID="{4849E3B9-1D00-4EBA-9670-FF4CE9D5779A}" presName="vert1" presStyleCnt="0"/>
      <dgm:spPr/>
    </dgm:pt>
    <dgm:pt modelId="{364A1248-792E-4205-90D9-1D391A99E45C}" type="pres">
      <dgm:prSet presAssocID="{1F90A6A2-B3BA-4D1F-8141-A1FC4066FD32}" presName="thickLine" presStyleLbl="alignNode1" presStyleIdx="2" presStyleCnt="3"/>
      <dgm:spPr/>
    </dgm:pt>
    <dgm:pt modelId="{5A58F6F9-E9DD-497C-9A61-94427C3A7849}" type="pres">
      <dgm:prSet presAssocID="{1F90A6A2-B3BA-4D1F-8141-A1FC4066FD32}" presName="horz1" presStyleCnt="0"/>
      <dgm:spPr/>
    </dgm:pt>
    <dgm:pt modelId="{D8214678-25DC-41DD-8FA3-E5AD910564F2}" type="pres">
      <dgm:prSet presAssocID="{1F90A6A2-B3BA-4D1F-8141-A1FC4066FD32}" presName="tx1" presStyleLbl="revTx" presStyleIdx="2" presStyleCnt="3"/>
      <dgm:spPr/>
    </dgm:pt>
    <dgm:pt modelId="{76BDD82B-BD32-41C9-8F0D-FFF0FA1DE93B}" type="pres">
      <dgm:prSet presAssocID="{1F90A6A2-B3BA-4D1F-8141-A1FC4066FD32}" presName="vert1" presStyleCnt="0"/>
      <dgm:spPr/>
    </dgm:pt>
  </dgm:ptLst>
  <dgm:cxnLst>
    <dgm:cxn modelId="{DD4FEB0A-6FF8-4495-9014-B4409A5DDD91}" srcId="{57259548-67D6-4764-AF6F-6B425215F718}" destId="{C899C668-2204-4731-881D-B4F8D1072665}" srcOrd="0" destOrd="0" parTransId="{2D5DAAF5-85AA-4AFE-A052-BB58E20E0B82}" sibTransId="{96D5756C-C9CD-46FB-8342-B51AF7726DA5}"/>
    <dgm:cxn modelId="{28A3BA38-37E3-43BD-9814-15D4492FB873}" type="presOf" srcId="{1F90A6A2-B3BA-4D1F-8141-A1FC4066FD32}" destId="{D8214678-25DC-41DD-8FA3-E5AD910564F2}" srcOrd="0" destOrd="0" presId="urn:microsoft.com/office/officeart/2008/layout/LinedList"/>
    <dgm:cxn modelId="{7BC6E977-A398-4197-A6A4-CFE5498E4F94}" srcId="{57259548-67D6-4764-AF6F-6B425215F718}" destId="{4849E3B9-1D00-4EBA-9670-FF4CE9D5779A}" srcOrd="1" destOrd="0" parTransId="{6758AE63-B1A8-4206-8803-F03D400AA269}" sibTransId="{8DBA91CD-F728-4546-997D-1FE951E5EAE6}"/>
    <dgm:cxn modelId="{18F4B292-7B2F-4472-BC71-0DBB5A9FE66F}" type="presOf" srcId="{4849E3B9-1D00-4EBA-9670-FF4CE9D5779A}" destId="{4D3FD9FB-D135-476A-A246-DF2F9EED2291}" srcOrd="0" destOrd="0" presId="urn:microsoft.com/office/officeart/2008/layout/LinedList"/>
    <dgm:cxn modelId="{4CB8EEA0-61F3-4789-BB5C-BE110DD928CF}" type="presOf" srcId="{57259548-67D6-4764-AF6F-6B425215F718}" destId="{DEBAC005-B312-4E47-AE1F-DD9979160DE1}" srcOrd="0" destOrd="0" presId="urn:microsoft.com/office/officeart/2008/layout/LinedList"/>
    <dgm:cxn modelId="{97C6EEE8-FEA2-430E-862D-43D8436EED87}" type="presOf" srcId="{C899C668-2204-4731-881D-B4F8D1072665}" destId="{48376341-91B7-4490-BAAC-D57881D28868}" srcOrd="0" destOrd="0" presId="urn:microsoft.com/office/officeart/2008/layout/LinedList"/>
    <dgm:cxn modelId="{C0261BF9-C19B-4603-BABC-2E2CA0DF1EEF}" srcId="{57259548-67D6-4764-AF6F-6B425215F718}" destId="{1F90A6A2-B3BA-4D1F-8141-A1FC4066FD32}" srcOrd="2" destOrd="0" parTransId="{00F71B8C-17AF-4720-9289-60D6A312EDBB}" sibTransId="{3498A9F2-6C8F-4912-A831-A3F33ABC187F}"/>
    <dgm:cxn modelId="{EB4D40D1-E643-4813-920D-F00451CC7E84}" type="presParOf" srcId="{DEBAC005-B312-4E47-AE1F-DD9979160DE1}" destId="{52DFE62F-6333-4A7B-8FE1-1A66B1A5D77C}" srcOrd="0" destOrd="0" presId="urn:microsoft.com/office/officeart/2008/layout/LinedList"/>
    <dgm:cxn modelId="{3C933E6C-BBFA-47C4-85EE-11A86A1A81E1}" type="presParOf" srcId="{DEBAC005-B312-4E47-AE1F-DD9979160DE1}" destId="{5AFCA424-65E1-482E-8B67-0BBF146260DB}" srcOrd="1" destOrd="0" presId="urn:microsoft.com/office/officeart/2008/layout/LinedList"/>
    <dgm:cxn modelId="{AF44E4A4-B49C-44F2-8003-37C464D599AA}" type="presParOf" srcId="{5AFCA424-65E1-482E-8B67-0BBF146260DB}" destId="{48376341-91B7-4490-BAAC-D57881D28868}" srcOrd="0" destOrd="0" presId="urn:microsoft.com/office/officeart/2008/layout/LinedList"/>
    <dgm:cxn modelId="{F9A6ACD7-20CE-4AF0-9158-AD86B01F8057}" type="presParOf" srcId="{5AFCA424-65E1-482E-8B67-0BBF146260DB}" destId="{9ED1FA26-D2F6-4D4E-964F-6810141F6260}" srcOrd="1" destOrd="0" presId="urn:microsoft.com/office/officeart/2008/layout/LinedList"/>
    <dgm:cxn modelId="{D284A54F-2916-4B9E-A159-74EB7461B199}" type="presParOf" srcId="{DEBAC005-B312-4E47-AE1F-DD9979160DE1}" destId="{D552555B-79B6-427B-96A6-2E01765DD15D}" srcOrd="2" destOrd="0" presId="urn:microsoft.com/office/officeart/2008/layout/LinedList"/>
    <dgm:cxn modelId="{6DDD71ED-17F4-48CF-8180-DE19F8B56C57}" type="presParOf" srcId="{DEBAC005-B312-4E47-AE1F-DD9979160DE1}" destId="{35945915-E9F2-4DED-826E-E8D76C2FDDD3}" srcOrd="3" destOrd="0" presId="urn:microsoft.com/office/officeart/2008/layout/LinedList"/>
    <dgm:cxn modelId="{0BAF214E-65CF-4F2C-9607-C3C5CE03D959}" type="presParOf" srcId="{35945915-E9F2-4DED-826E-E8D76C2FDDD3}" destId="{4D3FD9FB-D135-476A-A246-DF2F9EED2291}" srcOrd="0" destOrd="0" presId="urn:microsoft.com/office/officeart/2008/layout/LinedList"/>
    <dgm:cxn modelId="{93824F5A-3871-4AF0-BB83-01A3CEDFB724}" type="presParOf" srcId="{35945915-E9F2-4DED-826E-E8D76C2FDDD3}" destId="{23AC6D46-A8D4-4B1F-8AF1-F01FCBB40DBF}" srcOrd="1" destOrd="0" presId="urn:microsoft.com/office/officeart/2008/layout/LinedList"/>
    <dgm:cxn modelId="{8882F11D-FDD9-48FB-B6AD-72BCCD1EB315}" type="presParOf" srcId="{DEBAC005-B312-4E47-AE1F-DD9979160DE1}" destId="{364A1248-792E-4205-90D9-1D391A99E45C}" srcOrd="4" destOrd="0" presId="urn:microsoft.com/office/officeart/2008/layout/LinedList"/>
    <dgm:cxn modelId="{E0BD88F9-284F-4137-8C2F-E93B0BC32749}" type="presParOf" srcId="{DEBAC005-B312-4E47-AE1F-DD9979160DE1}" destId="{5A58F6F9-E9DD-497C-9A61-94427C3A7849}" srcOrd="5" destOrd="0" presId="urn:microsoft.com/office/officeart/2008/layout/LinedList"/>
    <dgm:cxn modelId="{C5EEA8AA-CFB2-4137-AA0B-CC8BAAEE15FB}" type="presParOf" srcId="{5A58F6F9-E9DD-497C-9A61-94427C3A7849}" destId="{D8214678-25DC-41DD-8FA3-E5AD910564F2}" srcOrd="0" destOrd="0" presId="urn:microsoft.com/office/officeart/2008/layout/LinedList"/>
    <dgm:cxn modelId="{071DBDB3-8502-4394-92BB-20EDE0B5F40F}" type="presParOf" srcId="{5A58F6F9-E9DD-497C-9A61-94427C3A7849}" destId="{76BDD82B-BD32-41C9-8F0D-FFF0FA1DE93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F76C0D-062D-469D-BDBA-13A67C9BA833}" type="doc">
      <dgm:prSet loTypeId="urn:microsoft.com/office/officeart/2005/8/layout/vList2" loCatId="list" qsTypeId="urn:microsoft.com/office/officeart/2005/8/quickstyle/simple5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A06AAEC3-EC67-4A13-9816-F6AABAE69AB7}">
      <dgm:prSet/>
      <dgm:spPr/>
      <dgm:t>
        <a:bodyPr/>
        <a:lstStyle/>
        <a:p>
          <a:r>
            <a:rPr lang="en-US" b="1" i="1"/>
            <a:t>Electron beam lithography(inkjet printer) was developed.</a:t>
          </a:r>
          <a:endParaRPr lang="en-US"/>
        </a:p>
      </dgm:t>
    </dgm:pt>
    <dgm:pt modelId="{CAD43676-D04E-4BA7-8E39-09C7F949F6F5}" type="parTrans" cxnId="{2769F6F9-7062-49FF-9B61-6AC7EA161AC7}">
      <dgm:prSet/>
      <dgm:spPr/>
      <dgm:t>
        <a:bodyPr/>
        <a:lstStyle/>
        <a:p>
          <a:endParaRPr lang="en-US"/>
        </a:p>
      </dgm:t>
    </dgm:pt>
    <dgm:pt modelId="{69DEFEB2-04E0-41A5-9E23-AD03F8C07D23}" type="sibTrans" cxnId="{2769F6F9-7062-49FF-9B61-6AC7EA161AC7}">
      <dgm:prSet/>
      <dgm:spPr/>
      <dgm:t>
        <a:bodyPr/>
        <a:lstStyle/>
        <a:p>
          <a:endParaRPr lang="en-US"/>
        </a:p>
      </dgm:t>
    </dgm:pt>
    <dgm:pt modelId="{7DC20585-9CB3-44D4-AE94-5497AB39FA72}">
      <dgm:prSet/>
      <dgm:spPr/>
      <dgm:t>
        <a:bodyPr/>
        <a:lstStyle/>
        <a:p>
          <a:r>
            <a:rPr lang="en-US" b="1" i="1"/>
            <a:t>Lithography is typical  the transfer of pattern into photosensitive material by selective exposure to a radiation source   such as light.</a:t>
          </a:r>
          <a:endParaRPr lang="en-US"/>
        </a:p>
      </dgm:t>
    </dgm:pt>
    <dgm:pt modelId="{1ED2163A-0221-4B60-BD6F-03CB823BB8F8}" type="parTrans" cxnId="{CE108942-2529-46F1-9C94-AD0FED9FFA6B}">
      <dgm:prSet/>
      <dgm:spPr/>
      <dgm:t>
        <a:bodyPr/>
        <a:lstStyle/>
        <a:p>
          <a:endParaRPr lang="en-US"/>
        </a:p>
      </dgm:t>
    </dgm:pt>
    <dgm:pt modelId="{0AE33307-A7AA-4936-96F3-F70971972354}" type="sibTrans" cxnId="{CE108942-2529-46F1-9C94-AD0FED9FFA6B}">
      <dgm:prSet/>
      <dgm:spPr/>
      <dgm:t>
        <a:bodyPr/>
        <a:lstStyle/>
        <a:p>
          <a:endParaRPr lang="en-US"/>
        </a:p>
      </dgm:t>
    </dgm:pt>
    <dgm:pt modelId="{2E4C2F83-F795-4518-86C7-5143BE50CD07}" type="pres">
      <dgm:prSet presAssocID="{02F76C0D-062D-469D-BDBA-13A67C9BA833}" presName="linear" presStyleCnt="0">
        <dgm:presLayoutVars>
          <dgm:animLvl val="lvl"/>
          <dgm:resizeHandles val="exact"/>
        </dgm:presLayoutVars>
      </dgm:prSet>
      <dgm:spPr/>
    </dgm:pt>
    <dgm:pt modelId="{346AA37C-BCE7-4E2E-AB48-4A29DE2173A5}" type="pres">
      <dgm:prSet presAssocID="{A06AAEC3-EC67-4A13-9816-F6AABAE69AB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73CB035-184C-4D0D-AAF1-7F156242DF52}" type="pres">
      <dgm:prSet presAssocID="{69DEFEB2-04E0-41A5-9E23-AD03F8C07D23}" presName="spacer" presStyleCnt="0"/>
      <dgm:spPr/>
    </dgm:pt>
    <dgm:pt modelId="{C917B2BF-F8E0-4813-8060-0AFFE730677C}" type="pres">
      <dgm:prSet presAssocID="{7DC20585-9CB3-44D4-AE94-5497AB39FA72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3BEB929-B267-41D4-9167-CFFF4A96F18D}" type="presOf" srcId="{7DC20585-9CB3-44D4-AE94-5497AB39FA72}" destId="{C917B2BF-F8E0-4813-8060-0AFFE730677C}" srcOrd="0" destOrd="0" presId="urn:microsoft.com/office/officeart/2005/8/layout/vList2"/>
    <dgm:cxn modelId="{CE108942-2529-46F1-9C94-AD0FED9FFA6B}" srcId="{02F76C0D-062D-469D-BDBA-13A67C9BA833}" destId="{7DC20585-9CB3-44D4-AE94-5497AB39FA72}" srcOrd="1" destOrd="0" parTransId="{1ED2163A-0221-4B60-BD6F-03CB823BB8F8}" sibTransId="{0AE33307-A7AA-4936-96F3-F70971972354}"/>
    <dgm:cxn modelId="{7390BC6C-691C-43FD-A597-C07E40F86D59}" type="presOf" srcId="{02F76C0D-062D-469D-BDBA-13A67C9BA833}" destId="{2E4C2F83-F795-4518-86C7-5143BE50CD07}" srcOrd="0" destOrd="0" presId="urn:microsoft.com/office/officeart/2005/8/layout/vList2"/>
    <dgm:cxn modelId="{2769F6F9-7062-49FF-9B61-6AC7EA161AC7}" srcId="{02F76C0D-062D-469D-BDBA-13A67C9BA833}" destId="{A06AAEC3-EC67-4A13-9816-F6AABAE69AB7}" srcOrd="0" destOrd="0" parTransId="{CAD43676-D04E-4BA7-8E39-09C7F949F6F5}" sibTransId="{69DEFEB2-04E0-41A5-9E23-AD03F8C07D23}"/>
    <dgm:cxn modelId="{1FCFDAFB-D86D-4E02-B32B-558337F04167}" type="presOf" srcId="{A06AAEC3-EC67-4A13-9816-F6AABAE69AB7}" destId="{346AA37C-BCE7-4E2E-AB48-4A29DE2173A5}" srcOrd="0" destOrd="0" presId="urn:microsoft.com/office/officeart/2005/8/layout/vList2"/>
    <dgm:cxn modelId="{BE086858-32AE-4BB2-A186-0EF2151D4766}" type="presParOf" srcId="{2E4C2F83-F795-4518-86C7-5143BE50CD07}" destId="{346AA37C-BCE7-4E2E-AB48-4A29DE2173A5}" srcOrd="0" destOrd="0" presId="urn:microsoft.com/office/officeart/2005/8/layout/vList2"/>
    <dgm:cxn modelId="{DEF70511-E968-4C81-B0AF-B0A8452C27F5}" type="presParOf" srcId="{2E4C2F83-F795-4518-86C7-5143BE50CD07}" destId="{E73CB035-184C-4D0D-AAF1-7F156242DF52}" srcOrd="1" destOrd="0" presId="urn:microsoft.com/office/officeart/2005/8/layout/vList2"/>
    <dgm:cxn modelId="{0E7F72A0-D7DD-41D2-856E-888DDD956D60}" type="presParOf" srcId="{2E4C2F83-F795-4518-86C7-5143BE50CD07}" destId="{C917B2BF-F8E0-4813-8060-0AFFE730677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DFE62F-6333-4A7B-8FE1-1A66B1A5D77C}">
      <dsp:nvSpPr>
        <dsp:cNvPr id="0" name=""/>
        <dsp:cNvSpPr/>
      </dsp:nvSpPr>
      <dsp:spPr>
        <a:xfrm>
          <a:off x="0" y="2484"/>
          <a:ext cx="772826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376341-91B7-4490-BAAC-D57881D28868}">
      <dsp:nvSpPr>
        <dsp:cNvPr id="0" name=""/>
        <dsp:cNvSpPr/>
      </dsp:nvSpPr>
      <dsp:spPr>
        <a:xfrm>
          <a:off x="0" y="2484"/>
          <a:ext cx="7728267" cy="169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1" kern="1200"/>
            <a:t>T</a:t>
          </a:r>
          <a:r>
            <a:rPr lang="en-US" sz="2700" b="1" i="1" kern="1200">
              <a:latin typeface="Times New Roman"/>
              <a:cs typeface="Times New Roman"/>
            </a:rPr>
            <a:t>he early 2000s also saw the beginnings  of  commercial applications of nanotechnology , although  these    were limited  to bulk applications of nanomaterials.</a:t>
          </a:r>
        </a:p>
      </dsp:txBody>
      <dsp:txXfrm>
        <a:off x="0" y="2484"/>
        <a:ext cx="7728267" cy="1694118"/>
      </dsp:txXfrm>
    </dsp:sp>
    <dsp:sp modelId="{D552555B-79B6-427B-96A6-2E01765DD15D}">
      <dsp:nvSpPr>
        <dsp:cNvPr id="0" name=""/>
        <dsp:cNvSpPr/>
      </dsp:nvSpPr>
      <dsp:spPr>
        <a:xfrm>
          <a:off x="0" y="1696602"/>
          <a:ext cx="772826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3FD9FB-D135-476A-A246-DF2F9EED2291}">
      <dsp:nvSpPr>
        <dsp:cNvPr id="0" name=""/>
        <dsp:cNvSpPr/>
      </dsp:nvSpPr>
      <dsp:spPr>
        <a:xfrm>
          <a:off x="0" y="1696602"/>
          <a:ext cx="7728267" cy="169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1" kern="1200">
              <a:latin typeface="Times New Roman"/>
              <a:cs typeface="Times New Roman"/>
            </a:rPr>
            <a:t>Silver  nano platform for using sliver-nanoparticles as an antibacterial agent .</a:t>
          </a:r>
        </a:p>
      </dsp:txBody>
      <dsp:txXfrm>
        <a:off x="0" y="1696602"/>
        <a:ext cx="7728267" cy="1694118"/>
      </dsp:txXfrm>
    </dsp:sp>
    <dsp:sp modelId="{364A1248-792E-4205-90D9-1D391A99E45C}">
      <dsp:nvSpPr>
        <dsp:cNvPr id="0" name=""/>
        <dsp:cNvSpPr/>
      </dsp:nvSpPr>
      <dsp:spPr>
        <a:xfrm>
          <a:off x="0" y="3390721"/>
          <a:ext cx="772826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214678-25DC-41DD-8FA3-E5AD910564F2}">
      <dsp:nvSpPr>
        <dsp:cNvPr id="0" name=""/>
        <dsp:cNvSpPr/>
      </dsp:nvSpPr>
      <dsp:spPr>
        <a:xfrm>
          <a:off x="0" y="3390721"/>
          <a:ext cx="7728267" cy="169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1" kern="1200">
              <a:latin typeface="Times New Roman"/>
              <a:cs typeface="Times New Roman"/>
            </a:rPr>
            <a:t>Nanoparticle - based transparent sunscreens ,and  carbon nanotubes for stain - resistant textiles.</a:t>
          </a:r>
        </a:p>
      </dsp:txBody>
      <dsp:txXfrm>
        <a:off x="0" y="3390721"/>
        <a:ext cx="7728267" cy="16941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6AA37C-BCE7-4E2E-AB48-4A29DE2173A5}">
      <dsp:nvSpPr>
        <dsp:cNvPr id="0" name=""/>
        <dsp:cNvSpPr/>
      </dsp:nvSpPr>
      <dsp:spPr>
        <a:xfrm>
          <a:off x="0" y="277585"/>
          <a:ext cx="3654857" cy="127544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1" kern="1200"/>
            <a:t>Electron beam lithography(inkjet printer) was developed.</a:t>
          </a:r>
          <a:endParaRPr lang="en-US" sz="1800" kern="1200"/>
        </a:p>
      </dsp:txBody>
      <dsp:txXfrm>
        <a:off x="62262" y="339847"/>
        <a:ext cx="3530333" cy="1150922"/>
      </dsp:txXfrm>
    </dsp:sp>
    <dsp:sp modelId="{C917B2BF-F8E0-4813-8060-0AFFE730677C}">
      <dsp:nvSpPr>
        <dsp:cNvPr id="0" name=""/>
        <dsp:cNvSpPr/>
      </dsp:nvSpPr>
      <dsp:spPr>
        <a:xfrm>
          <a:off x="0" y="1604871"/>
          <a:ext cx="3654857" cy="127544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1" kern="1200"/>
            <a:t>Lithography is typical  the transfer of pattern into photosensitive material by selective exposure to a radiation source   such as light.</a:t>
          </a:r>
          <a:endParaRPr lang="en-US" sz="1800" kern="1200"/>
        </a:p>
      </dsp:txBody>
      <dsp:txXfrm>
        <a:off x="62262" y="1667133"/>
        <a:ext cx="3530333" cy="11509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90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40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6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694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23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9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54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88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413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814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327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2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angeeta.com/2013/10/carbon-nanotubes-from-recycled-waste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imeline_of_carbon_nanotube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quantumday.com/2013/06/carbon-nanotubes-assist-in-imaging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cienceroll.com/2014/01/03/2014-predictions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yeopeningtruth.com/epstein-island-temple-symbols-so-much-more-than-we-knew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oi.es/blogs/redinnovacionEOI/2016/11/27/mundo-nano-y-biociencias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en.wikipedia.org/wiki/Nanotechnology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38158" y="1354347"/>
            <a:ext cx="5367527" cy="2589112"/>
          </a:xfrm>
        </p:spPr>
        <p:txBody>
          <a:bodyPr anchor="b">
            <a:normAutofit/>
          </a:bodyPr>
          <a:lstStyle/>
          <a:p>
            <a:pPr algn="l"/>
            <a:r>
              <a:rPr lang="en-US" sz="3400" b="1" i="1">
                <a:solidFill>
                  <a:srgbClr val="0070C0"/>
                </a:solidFill>
                <a:latin typeface="Times New Roman"/>
                <a:cs typeface="Times New Roman"/>
              </a:rPr>
              <a:t>Gandhi Institute of Science and technology </a:t>
            </a:r>
            <a:r>
              <a:rPr lang="en-US" sz="3400" b="1" i="1" err="1">
                <a:solidFill>
                  <a:srgbClr val="0070C0"/>
                </a:solidFill>
                <a:latin typeface="Times New Roman"/>
                <a:cs typeface="Times New Roman"/>
              </a:rPr>
              <a:t>kholiguda,Rayagada,odisha</a:t>
            </a:r>
            <a:br>
              <a:rPr lang="en-US" sz="3400" b="1" i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3400" b="1" i="1">
                <a:solidFill>
                  <a:srgbClr val="0070C0"/>
                </a:solidFill>
                <a:latin typeface="Times New Roman"/>
                <a:cs typeface="Times New Roman"/>
              </a:rPr>
              <a:t> Seminar : </a:t>
            </a:r>
            <a:r>
              <a:rPr lang="en-US" sz="3400" b="1" i="1" err="1">
                <a:solidFill>
                  <a:srgbClr val="0070C0"/>
                </a:solidFill>
                <a:latin typeface="Times New Roman"/>
                <a:cs typeface="Times New Roman"/>
              </a:rPr>
              <a:t>NanoTechnology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4074784"/>
            <a:ext cx="5367526" cy="1640216"/>
          </a:xfrm>
        </p:spPr>
        <p:txBody>
          <a:bodyPr anchor="t">
            <a:normAutofit/>
          </a:bodyPr>
          <a:lstStyle/>
          <a:p>
            <a:pPr algn="l"/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Kothakota </a:t>
            </a:r>
            <a:r>
              <a:rPr lang="en-US" sz="2200" err="1">
                <a:solidFill>
                  <a:srgbClr val="FF0000"/>
                </a:solidFill>
                <a:latin typeface="Times New Roman"/>
                <a:cs typeface="Times New Roman"/>
              </a:rPr>
              <a:t>Aaksshay</a:t>
            </a:r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2200" err="1">
                <a:solidFill>
                  <a:srgbClr val="FF0000"/>
                </a:solidFill>
                <a:latin typeface="Times New Roman"/>
                <a:cs typeface="Times New Roman"/>
              </a:rPr>
              <a:t>Kumandan</a:t>
            </a:r>
            <a:endParaRPr lang="en-US" sz="220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algn="l"/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Branch :CSE </a:t>
            </a:r>
            <a:r>
              <a:rPr lang="en-US" sz="2200" err="1">
                <a:solidFill>
                  <a:srgbClr val="FF0000"/>
                </a:solidFill>
                <a:latin typeface="Times New Roman"/>
                <a:cs typeface="Times New Roman"/>
              </a:rPr>
              <a:t>B.Tech</a:t>
            </a:r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 </a:t>
            </a:r>
          </a:p>
          <a:p>
            <a:pPr algn="l"/>
            <a:r>
              <a:rPr lang="en-US" sz="2200" err="1">
                <a:solidFill>
                  <a:srgbClr val="FF0000"/>
                </a:solidFill>
                <a:latin typeface="Times New Roman"/>
                <a:cs typeface="Times New Roman"/>
              </a:rPr>
              <a:t>Regd</a:t>
            </a:r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 No :1901317069</a:t>
            </a:r>
          </a:p>
          <a:p>
            <a:pPr algn="l"/>
            <a:endParaRPr lang="en-US" sz="220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pic>
        <p:nvPicPr>
          <p:cNvPr id="5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EE273946-11C6-7250-691E-CDC8768A4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360539"/>
            <a:ext cx="4209625" cy="42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A8BDFE4E-8423-B924-5B09-3670A58BE1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8986" b="1156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84EBF4-1F49-308C-0013-43514CDEF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cs typeface="Sabon Next LT"/>
              </a:rPr>
              <a:t>C</a:t>
            </a:r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Sabon Next LT"/>
              </a:rPr>
              <a:t>arbon Nanotube</a:t>
            </a:r>
            <a:endParaRPr lang="en-US" sz="7200" b="1" i="1">
              <a:ln w="15875">
                <a:solidFill>
                  <a:srgbClr val="FFFFFF"/>
                </a:solidFill>
              </a:ln>
              <a:noFill/>
              <a:cs typeface="Sabon Next 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800CF-FF34-B97B-D267-4515AD3C0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Carbon nanotubes are allotropes of carbon with a cylindrical nanostructure.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They have length –to-diameter ratio of up to 132,000,000:1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Nanotubes are members of the fullerene structure family. 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Their name is derived from  their long ,hallow structure with walls  formed by one-atom thick sheets of carbon , known as graphene.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D54D37-2DF1-0DD2-7183-320BC6781D12}"/>
              </a:ext>
            </a:extLst>
          </p:cNvPr>
          <p:cNvSpPr txBox="1"/>
          <p:nvPr/>
        </p:nvSpPr>
        <p:spPr>
          <a:xfrm>
            <a:off x="4724400" y="4597759"/>
            <a:ext cx="2743200" cy="259991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2764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9FF8F38C-84EF-9D1B-B66A-C7A0AFF75A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649" b="118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71482D-233A-BD2E-B138-9976B9B51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Properties of Carbon Nanotube</a:t>
            </a:r>
            <a:endParaRPr lang="en-US" sz="7200" b="1" i="1">
              <a:ln w="15875">
                <a:solidFill>
                  <a:srgbClr val="FFFFFF"/>
                </a:solidFill>
              </a:ln>
              <a:noFill/>
              <a:cs typeface="Sabon Next 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33B63-71CE-3DF7-BBBD-447CDEB12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Highest strength to w</a:t>
            </a:r>
            <a:r>
              <a:rPr lang="en-US" b="1">
                <a:solidFill>
                  <a:schemeClr val="tx1"/>
                </a:solidFill>
                <a:latin typeface="Times New Roman"/>
                <a:cs typeface="Times New Roman"/>
              </a:rPr>
              <a:t>e</a:t>
            </a: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ight ratio ,helps in creating light weight spacecrafts.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Easily penetrate membranes such as cell walls ,it helps in cancer treatment.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Electrical Resistance changes  significantly when other molecules attach  themselves to the carbon atoms.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It helps in developing sensors that can detect chemical vapours.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31A91C-C9F2-1F23-EF51-160123D03BA2}"/>
              </a:ext>
            </a:extLst>
          </p:cNvPr>
          <p:cNvSpPr txBox="1"/>
          <p:nvPr/>
        </p:nvSpPr>
        <p:spPr>
          <a:xfrm>
            <a:off x="9814426" y="6657945"/>
            <a:ext cx="237757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1309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0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2F1AD06-10E0-902F-5A32-780E3AB897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667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A9B96A-8A07-6CCE-8000-D97B3870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</a:rPr>
              <a:t>A</a:t>
            </a:r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pplications Of Carbon Nano Tubes</a:t>
            </a:r>
            <a:endParaRPr lang="en-US" sz="7200" b="1" i="1">
              <a:ln w="15875">
                <a:solidFill>
                  <a:srgbClr val="FFFFFF"/>
                </a:solidFill>
              </a:ln>
              <a:noFill/>
            </a:endParaRP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5782483B-2B15-0128-ECB6-65165655D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>
            <a:normAutofit/>
          </a:bodyPr>
          <a:lstStyle/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Easton –Bell Sports ,Inc. using CNT in making bicycle component.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Zyvex Technologies using CNT manufacturing of light weight boats.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Replacing transistors from the silicon chips as they are small  &amp; emit less heat.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In electric cables &amp; wires.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In solar cells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In Fabrics</a:t>
            </a:r>
          </a:p>
          <a:p>
            <a:pPr marL="0" indent="0">
              <a:buNone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34735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DE3A159-6316-E352-1EF2-DD2438B424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279" b="167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67EE66-9E2B-1734-5CE9-0E9E187A8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Nanobots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D8E6F-6847-895B-BCC4-678E6DF35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>
            <a:normAutofit/>
          </a:bodyPr>
          <a:lstStyle/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Close to the scale of 10^-9.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Largely in R &amp;d phase.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Nanobots of 1.5 nanometers across ,capable of counting specific  molecules in a chemical sample.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Since  nanorobots would be microscopic in size, it would  probably be necessary for  very large numbers of them to work together to perform microscopic  &amp; macroscopic tasks.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Capable of replication using environmental resources.</a:t>
            </a:r>
          </a:p>
          <a:p>
            <a:pPr>
              <a:buFont typeface="Wingdings" pitchFamily="18" charset="2"/>
              <a:buChar char="Ø"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5A5553-3FF1-C056-5CA6-070A67EEF4E1}"/>
              </a:ext>
            </a:extLst>
          </p:cNvPr>
          <p:cNvSpPr txBox="1"/>
          <p:nvPr/>
        </p:nvSpPr>
        <p:spPr>
          <a:xfrm>
            <a:off x="9814426" y="6657945"/>
            <a:ext cx="237757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56238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9894A9F0-B229-C4E4-101F-1266B85EE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0A51714-D1AA-499B-8011-F80636092EBD}"/>
              </a:ext>
            </a:extLst>
          </p:cNvPr>
          <p:cNvSpPr txBox="1"/>
          <p:nvPr/>
        </p:nvSpPr>
        <p:spPr>
          <a:xfrm>
            <a:off x="2906024" y="5704127"/>
            <a:ext cx="7170707" cy="360632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972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4" descr="Electronic circuit board">
            <a:extLst>
              <a:ext uri="{FF2B5EF4-FFF2-40B4-BE49-F238E27FC236}">
                <a16:creationId xmlns:a16="http://schemas.microsoft.com/office/drawing/2014/main" id="{3E4B6519-450C-582A-874B-6315020D8B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0792A8-9122-49D1-5C6B-0B49B3548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>
                <a:ln w="15875">
                  <a:solidFill>
                    <a:srgbClr val="FFFFFF"/>
                  </a:solidFill>
                </a:ln>
                <a:noFill/>
                <a:cs typeface="Sabon Next LT"/>
              </a:rPr>
              <a:t>W</a:t>
            </a:r>
            <a:r>
              <a:rPr lang="en-US" sz="7200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Sabon Next LT"/>
              </a:rPr>
              <a:t>hat is Nano and Technology </a:t>
            </a:r>
            <a:endParaRPr lang="en-US" sz="7200">
              <a:ln w="15875">
                <a:solidFill>
                  <a:srgbClr val="FFFFFF"/>
                </a:solidFill>
              </a:ln>
              <a:noFill/>
              <a:cs typeface="Sabon Next LT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312BDD40-B6BF-34BC-49D1-70BE86B3E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A  Nanometer is a unit of length in the metric system ,equal to  one billion of a metre(10-9)</a:t>
            </a:r>
          </a:p>
          <a:p>
            <a:pPr marL="0" indent="0">
              <a:buNone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.Technology is the making ,usage and knowledge of tools ,machines and techniques ,in order to solve a problem or perform a specific function.</a:t>
            </a:r>
          </a:p>
          <a:p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57200" indent="-457200"/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0AEC5A-F368-FBCE-278C-BBBFA7764CBA}"/>
              </a:ext>
            </a:extLst>
          </p:cNvPr>
          <p:cNvSpPr txBox="1"/>
          <p:nvPr/>
        </p:nvSpPr>
        <p:spPr>
          <a:xfrm>
            <a:off x="11414968" y="3937109"/>
            <a:ext cx="1823050" cy="4859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90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lecular DNA structure">
            <a:extLst>
              <a:ext uri="{FF2B5EF4-FFF2-40B4-BE49-F238E27FC236}">
                <a16:creationId xmlns:a16="http://schemas.microsoft.com/office/drawing/2014/main" id="{976A616D-B59D-8F38-9AE8-6E4E834942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CC1A20-7D3A-7577-4A7C-BF402FDC1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051113" cy="4601183"/>
          </a:xfrm>
        </p:spPr>
        <p:txBody>
          <a:bodyPr>
            <a:normAutofit/>
          </a:bodyPr>
          <a:lstStyle/>
          <a:p>
            <a:r>
              <a:rPr lang="en-US" i="1">
                <a:solidFill>
                  <a:schemeClr val="tx1"/>
                </a:solidFill>
                <a:latin typeface="Times New Roman"/>
                <a:cs typeface="Sabon Next LT"/>
              </a:rPr>
              <a:t>Definitions</a:t>
            </a:r>
            <a:br>
              <a:rPr lang="en-US" i="1">
                <a:solidFill>
                  <a:schemeClr val="tx1"/>
                </a:solidFill>
                <a:latin typeface="Times New Roman"/>
                <a:cs typeface="Sabon Next LT"/>
              </a:rPr>
            </a:br>
            <a:r>
              <a:rPr lang="en-US" b="1" i="1">
                <a:solidFill>
                  <a:schemeClr val="tx1"/>
                </a:solidFill>
                <a:latin typeface="Times New Roman"/>
                <a:cs typeface="Sabon Next LT"/>
              </a:rPr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E467C-E902-42E8-8FCF-B59D0ACEB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§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Nanotechnology is the study of  manipulating matter on an atomic scale.</a:t>
            </a:r>
            <a:endParaRPr lang="en-US">
              <a:solidFill>
                <a:schemeClr val="tx1"/>
              </a:solidFill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Nanotechnology  refers to the constructing  and engineering of the functional systems at very micro level or we can say at atomic  level.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A Nanometer is one billion of a meter , roughly the width of three or four atoms .The average  human hair is about 25,000 nanometers wide.</a:t>
            </a:r>
          </a:p>
        </p:txBody>
      </p:sp>
    </p:spTree>
    <p:extLst>
      <p:ext uri="{BB962C8B-B14F-4D97-AF65-F5344CB8AC3E}">
        <p14:creationId xmlns:p14="http://schemas.microsoft.com/office/powerpoint/2010/main" val="2816803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horoptor">
            <a:extLst>
              <a:ext uri="{FF2B5EF4-FFF2-40B4-BE49-F238E27FC236}">
                <a16:creationId xmlns:a16="http://schemas.microsoft.com/office/drawing/2014/main" id="{824F4850-B53D-0803-F2E9-0E92F548BA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5605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208BB6-7FFC-8ADB-1C3C-966F26970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7200">
                <a:ln w="15875">
                  <a:solidFill>
                    <a:srgbClr val="FFFFFF"/>
                  </a:solidFill>
                </a:ln>
                <a:noFill/>
              </a:rPr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61A18-3CB4-E7AA-47CA-BA980EED9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 1st ever concept was presented in 1959 by the famous  professor of Dr. Richard P.Feynman.</a:t>
            </a:r>
          </a:p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Invention of the scanning  tunneling microscope in 1981 and the discovery of fullerance and the (c6o) in  the nano technology.</a:t>
            </a:r>
          </a:p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 term "Nano-technology" had been coined by Norio Taniguchi in 1974.</a:t>
            </a:r>
          </a:p>
          <a:p>
            <a:pPr marL="0" indent="0">
              <a:buNone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/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5980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Content Placeholder 2">
            <a:extLst>
              <a:ext uri="{FF2B5EF4-FFF2-40B4-BE49-F238E27FC236}">
                <a16:creationId xmlns:a16="http://schemas.microsoft.com/office/drawing/2014/main" id="{41B18DFB-366B-748C-F739-E7E49ED933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9660623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5152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8FDAC42E-BF0D-4839-97E1-4C20C17CF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, logo&#10;&#10;Description automatically generated">
            <a:extLst>
              <a:ext uri="{FF2B5EF4-FFF2-40B4-BE49-F238E27FC236}">
                <a16:creationId xmlns:a16="http://schemas.microsoft.com/office/drawing/2014/main" id="{B6787C1C-4FE4-E636-D1C0-4DD59D5D2A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460" r="8009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81635E03-D54F-455F-A5AF-685FFBF3B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C43A7-D7D6-758A-E46F-7F0AD0852E06}"/>
              </a:ext>
            </a:extLst>
          </p:cNvPr>
          <p:cNvSpPr txBox="1"/>
          <p:nvPr/>
        </p:nvSpPr>
        <p:spPr>
          <a:xfrm>
            <a:off x="2095500" y="5900738"/>
            <a:ext cx="80010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2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ells as seen on a microscope">
            <a:extLst>
              <a:ext uri="{FF2B5EF4-FFF2-40B4-BE49-F238E27FC236}">
                <a16:creationId xmlns:a16="http://schemas.microsoft.com/office/drawing/2014/main" id="{296CBC42-A4BB-BAD5-7BF0-E413F5A71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5992" r="-2" b="90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6D0013-8143-76EF-F06F-ECB72ACB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Tools And Technology</a:t>
            </a:r>
            <a:endParaRPr lang="en-US" sz="7200" b="1" i="1">
              <a:ln w="15875">
                <a:solidFill>
                  <a:srgbClr val="FFFFFF"/>
                </a:solidFill>
              </a:ln>
              <a:noFill/>
              <a:cs typeface="Sabon Next 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B243B-A211-5E5A-B30D-9E3D19A3E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Avenir Next LT Pro"/>
                <a:cs typeface="Times New Roman"/>
              </a:rPr>
              <a:t>T</a:t>
            </a: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here are serval  important modern developments.</a:t>
            </a:r>
          </a:p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  The atomic force microscope(AFM).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 Scanning Tunneling Microscope (STM) are scanning  probes that launched nanotechnology.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Various techniques of nanolithography </a:t>
            </a:r>
          </a:p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Optical  Lithography</a:t>
            </a:r>
          </a:p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X- Ray Lithography</a:t>
            </a:r>
          </a:p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Dip pen nanolithography</a:t>
            </a:r>
          </a:p>
          <a:p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7269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5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120" y="757325"/>
            <a:ext cx="4341880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5EA5E209-8050-8829-CABB-9EEAFD3805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64515" y="854103"/>
            <a:ext cx="6500974" cy="5135769"/>
          </a:xfrm>
          <a:prstGeom prst="rect">
            <a:avLst/>
          </a:prstGeom>
        </p:spPr>
      </p:pic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FBB2AF71-A4E8-FD6E-4123-1806506B72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0053593"/>
              </p:ext>
            </p:extLst>
          </p:nvPr>
        </p:nvGraphicFramePr>
        <p:xfrm>
          <a:off x="8161390" y="2607014"/>
          <a:ext cx="3654857" cy="31579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4750494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Frame</vt:lpstr>
      <vt:lpstr>Gandhi Institute of Science and technology kholiguda,Rayagada,odisha  Seminar : NanoTechnology</vt:lpstr>
      <vt:lpstr>PowerPoint Presentation</vt:lpstr>
      <vt:lpstr>What is Nano and Technology </vt:lpstr>
      <vt:lpstr>Definitions  </vt:lpstr>
      <vt:lpstr>History</vt:lpstr>
      <vt:lpstr>PowerPoint Presentation</vt:lpstr>
      <vt:lpstr>PowerPoint Presentation</vt:lpstr>
      <vt:lpstr>Tools And Technology</vt:lpstr>
      <vt:lpstr>PowerPoint Presentation</vt:lpstr>
      <vt:lpstr>Carbon Nanotube</vt:lpstr>
      <vt:lpstr>Properties of Carbon Nanotube</vt:lpstr>
      <vt:lpstr>Applications Of Carbon Nano Tubes</vt:lpstr>
      <vt:lpstr>Nanobots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107</cp:revision>
  <dcterms:created xsi:type="dcterms:W3CDTF">2023-01-28T13:22:32Z</dcterms:created>
  <dcterms:modified xsi:type="dcterms:W3CDTF">2023-01-29T12:00:30Z</dcterms:modified>
</cp:coreProperties>
</file>